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es-ES_tradnl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0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2E9ADFBB-2C3E-412A-B277-C7F6677C56A6}" type="datetimeFigureOut">
              <a:rPr lang="es-ES" smtClean="0"/>
              <a:pPr/>
              <a:t>21/10/2022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3262" y="4686223"/>
            <a:ext cx="5389240" cy="4440077"/>
          </a:xfrm>
          <a:prstGeom prst="rect">
            <a:avLst/>
          </a:prstGeom>
        </p:spPr>
        <p:txBody>
          <a:bodyPr vert="horz" lIns="90763" tIns="45382" rIns="90763" bIns="45382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0868"/>
            <a:ext cx="2919565" cy="49386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4626" y="9370868"/>
            <a:ext cx="2919565" cy="493867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101807E7-43A2-43D2-824B-D6A7C16D0BE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270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807E7-43A2-43D2-824B-D6A7C16D0BEE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7414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776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92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29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defTabSz="91429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0"/>
          <p:cNvSpPr txBox="1"/>
          <p:nvPr/>
        </p:nvSpPr>
        <p:spPr>
          <a:xfrm>
            <a:off x="3734647" y="3438053"/>
            <a:ext cx="3159299" cy="150809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endParaRPr lang="es-ES_tradnl" sz="3200" dirty="0">
              <a:latin typeface="Bodoni MT" pitchFamily="18" charset="0"/>
            </a:endParaRPr>
          </a:p>
          <a:p>
            <a:pPr algn="ctr"/>
            <a:r>
              <a:rPr lang="es-ES_tradnl" sz="2000" b="1" dirty="0">
                <a:latin typeface="Bodoni MT" pitchFamily="18" charset="0"/>
              </a:rPr>
              <a:t>ESTRATEGIAS PARA CONSGUIR CLIENTES SATISFECHOS</a:t>
            </a:r>
            <a:endParaRPr lang="es-ES_tradnl" sz="2000" b="1" dirty="0">
              <a:latin typeface="Bodoni MT" pitchFamily="18" charset="0"/>
              <a:cs typeface="Times New Roman" pitchFamily="18" charset="0"/>
            </a:endParaRPr>
          </a:p>
        </p:txBody>
      </p:sp>
      <p:sp>
        <p:nvSpPr>
          <p:cNvPr id="21" name="Rectangle 11"/>
          <p:cNvSpPr/>
          <p:nvPr/>
        </p:nvSpPr>
        <p:spPr>
          <a:xfrm>
            <a:off x="0" y="5877272"/>
            <a:ext cx="9144000" cy="72000"/>
          </a:xfrm>
          <a:prstGeom prst="rect">
            <a:avLst/>
          </a:prstGeom>
          <a:solidFill>
            <a:srgbClr val="C90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spcCol="0" rtlCol="0" anchor="ctr"/>
          <a:lstStyle/>
          <a:p>
            <a:pPr algn="ctr"/>
            <a:endParaRPr lang="es-ES_tradnl"/>
          </a:p>
        </p:txBody>
      </p:sp>
      <p:sp>
        <p:nvSpPr>
          <p:cNvPr id="23" name="Rectangle 15"/>
          <p:cNvSpPr/>
          <p:nvPr/>
        </p:nvSpPr>
        <p:spPr>
          <a:xfrm>
            <a:off x="0" y="1844824"/>
            <a:ext cx="7020272" cy="72008"/>
          </a:xfrm>
          <a:prstGeom prst="rect">
            <a:avLst/>
          </a:prstGeom>
          <a:solidFill>
            <a:srgbClr val="C900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spcCol="0" rtlCol="0" anchor="ctr"/>
          <a:lstStyle/>
          <a:p>
            <a:pPr algn="ctr"/>
            <a:endParaRPr lang="es-ES_tradnl"/>
          </a:p>
        </p:txBody>
      </p:sp>
      <p:sp>
        <p:nvSpPr>
          <p:cNvPr id="27" name="TextBox 17"/>
          <p:cNvSpPr txBox="1"/>
          <p:nvPr/>
        </p:nvSpPr>
        <p:spPr>
          <a:xfrm>
            <a:off x="121457" y="1700808"/>
            <a:ext cx="5674680" cy="323155"/>
          </a:xfrm>
          <a:prstGeom prst="rect">
            <a:avLst/>
          </a:prstGeom>
          <a:solidFill>
            <a:schemeClr val="bg1"/>
          </a:solidFill>
          <a:ln w="6350">
            <a:solidFill>
              <a:srgbClr val="C90039"/>
            </a:solidFill>
          </a:ln>
        </p:spPr>
        <p:txBody>
          <a:bodyPr wrap="square" lIns="91429" tIns="45715" rIns="91429" bIns="45715" rtlCol="0" anchor="ctr" anchorCtr="0">
            <a:spAutoFit/>
          </a:bodyPr>
          <a:lstStyle/>
          <a:p>
            <a:pPr>
              <a:lnSpc>
                <a:spcPts val="1800"/>
              </a:lnSpc>
            </a:pPr>
            <a:r>
              <a:rPr lang="es-ES" sz="1400" dirty="0">
                <a:solidFill>
                  <a:srgbClr val="C90039"/>
                </a:solidFill>
                <a:latin typeface="Bodoni MT" pitchFamily="18" charset="0"/>
                <a:cs typeface="Times New Roman" pitchFamily="18" charset="0"/>
              </a:rPr>
              <a:t>Programa de Apoyo al comercio minorista </a:t>
            </a:r>
            <a:r>
              <a:rPr lang="es-ES" sz="1400" b="1" dirty="0">
                <a:solidFill>
                  <a:srgbClr val="C00000"/>
                </a:solidFill>
                <a:latin typeface="Bodoni MT" pitchFamily="18" charset="0"/>
                <a:cs typeface="Times New Roman" pitchFamily="18" charset="0"/>
              </a:rPr>
              <a:t>2022</a:t>
            </a:r>
            <a:endParaRPr lang="es-ES_tradnl" sz="1400" b="1" dirty="0">
              <a:solidFill>
                <a:srgbClr val="C00000"/>
              </a:solidFill>
              <a:latin typeface="Bodoni MT" pitchFamily="18" charset="0"/>
              <a:cs typeface="Times New Roman" pitchFamily="18" charset="0"/>
            </a:endParaRPr>
          </a:p>
        </p:txBody>
      </p:sp>
      <p:sp>
        <p:nvSpPr>
          <p:cNvPr id="28" name="Rectangle 24"/>
          <p:cNvSpPr/>
          <p:nvPr/>
        </p:nvSpPr>
        <p:spPr>
          <a:xfrm>
            <a:off x="6961574" y="2481166"/>
            <a:ext cx="2182425" cy="33843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spcCol="0" rtlCol="0" anchor="t" anchorCtr="0"/>
          <a:lstStyle/>
          <a:p>
            <a:r>
              <a:rPr lang="es-ES" sz="800" b="1" i="1" dirty="0">
                <a:solidFill>
                  <a:srgbClr val="C90039"/>
                </a:solidFill>
              </a:rPr>
              <a:t>Lugar</a:t>
            </a:r>
            <a:r>
              <a:rPr lang="es-ES" sz="800" dirty="0">
                <a:solidFill>
                  <a:srgbClr val="C90039"/>
                </a:solidFill>
              </a:rPr>
              <a:t>:</a:t>
            </a:r>
          </a:p>
          <a:p>
            <a:r>
              <a:rPr lang="es-ES" sz="800" i="1" dirty="0">
                <a:solidFill>
                  <a:schemeClr val="tx1"/>
                </a:solidFill>
              </a:rPr>
              <a:t>Salón </a:t>
            </a:r>
            <a:r>
              <a:rPr lang="es-ES" sz="800" i="1">
                <a:solidFill>
                  <a:schemeClr val="tx1"/>
                </a:solidFill>
              </a:rPr>
              <a:t>de Plenos </a:t>
            </a:r>
            <a:r>
              <a:rPr lang="es-ES" sz="800" i="1" dirty="0">
                <a:solidFill>
                  <a:schemeClr val="tx1"/>
                </a:solidFill>
              </a:rPr>
              <a:t>de la Sede Cámara de Comercio Campo de Gibraltar,  Paseo de la Cornisa s/n, Algeciras ( Cádiz)</a:t>
            </a:r>
          </a:p>
          <a:p>
            <a:endParaRPr lang="es-ES" sz="800" b="1" i="1" dirty="0">
              <a:solidFill>
                <a:srgbClr val="C90039"/>
              </a:solidFill>
            </a:endParaRPr>
          </a:p>
          <a:p>
            <a:r>
              <a:rPr lang="es-ES" sz="800" b="1" i="1" dirty="0">
                <a:solidFill>
                  <a:srgbClr val="C90039"/>
                </a:solidFill>
              </a:rPr>
              <a:t>Día y Hora</a:t>
            </a:r>
            <a:r>
              <a:rPr lang="es-ES" sz="800" dirty="0">
                <a:solidFill>
                  <a:srgbClr val="C90039"/>
                </a:solidFill>
              </a:rPr>
              <a:t>: </a:t>
            </a:r>
            <a:r>
              <a:rPr lang="es-ES" sz="800" dirty="0">
                <a:solidFill>
                  <a:schemeClr val="tx1"/>
                </a:solidFill>
              </a:rPr>
              <a:t>10 de noviembre de 2022 de 10:30 a 12:30 horas </a:t>
            </a:r>
          </a:p>
          <a:p>
            <a:endParaRPr lang="es-ES_tradnl" sz="800" i="1" dirty="0">
              <a:solidFill>
                <a:schemeClr val="tx1"/>
              </a:solidFill>
            </a:endParaRPr>
          </a:p>
          <a:p>
            <a:endParaRPr lang="es-ES" sz="800" b="1" i="1" dirty="0">
              <a:solidFill>
                <a:schemeClr val="tx1"/>
              </a:solidFill>
            </a:endParaRPr>
          </a:p>
          <a:p>
            <a:r>
              <a:rPr lang="es-ES" sz="800" b="1" i="1" dirty="0">
                <a:solidFill>
                  <a:srgbClr val="C90039"/>
                </a:solidFill>
              </a:rPr>
              <a:t>Objetivos</a:t>
            </a:r>
            <a:r>
              <a:rPr lang="es-ES" sz="800" dirty="0">
                <a:solidFill>
                  <a:srgbClr val="C90039"/>
                </a:solidFill>
              </a:rPr>
              <a:t>:</a:t>
            </a:r>
          </a:p>
          <a:p>
            <a:r>
              <a:rPr lang="es-ES" sz="800" dirty="0">
                <a:solidFill>
                  <a:srgbClr val="C90039"/>
                </a:solidFill>
              </a:rPr>
              <a:t> </a:t>
            </a:r>
            <a:r>
              <a:rPr lang="es-ES" sz="800" dirty="0">
                <a:solidFill>
                  <a:schemeClr val="tx1"/>
                </a:solidFill>
              </a:rPr>
              <a:t>Dar a conocer las técnicas  necesarias para adquirir la </a:t>
            </a:r>
            <a:r>
              <a:rPr lang="es-ES" sz="800" b="0" i="0" dirty="0">
                <a:solidFill>
                  <a:schemeClr val="tx1"/>
                </a:solidFill>
                <a:effectLst/>
                <a:latin typeface="MajritTxRoman"/>
              </a:rPr>
              <a:t>capacidad de entender al </a:t>
            </a:r>
            <a:r>
              <a:rPr lang="es-ES" sz="800" b="0" i="0" dirty="0">
                <a:solidFill>
                  <a:srgbClr val="111111"/>
                </a:solidFill>
                <a:effectLst/>
                <a:latin typeface="MajritTxRoman"/>
              </a:rPr>
              <a:t>consumidor, de identificar sus gustos y sus necesidades; así como, ofrecer  una buena y exitosa atención.</a:t>
            </a:r>
          </a:p>
          <a:p>
            <a:endParaRPr lang="es-ES" sz="800" dirty="0">
              <a:solidFill>
                <a:srgbClr val="C90039"/>
              </a:solidFill>
            </a:endParaRPr>
          </a:p>
          <a:p>
            <a:pPr algn="just"/>
            <a:r>
              <a:rPr lang="es-ES" sz="800" b="1" i="1" dirty="0">
                <a:solidFill>
                  <a:srgbClr val="C90039"/>
                </a:solidFill>
              </a:rPr>
              <a:t>Coste</a:t>
            </a:r>
            <a:r>
              <a:rPr lang="es-ES" sz="800" dirty="0">
                <a:solidFill>
                  <a:srgbClr val="C90039"/>
                </a:solidFill>
              </a:rPr>
              <a:t>:</a:t>
            </a:r>
          </a:p>
          <a:p>
            <a:r>
              <a:rPr lang="es-ES" sz="800" dirty="0">
                <a:solidFill>
                  <a:schemeClr val="tx1"/>
                </a:solidFill>
              </a:rPr>
              <a:t>Gratuito.</a:t>
            </a:r>
            <a:endParaRPr lang="es-ES_tradnl" sz="800" i="1" dirty="0">
              <a:solidFill>
                <a:schemeClr val="tx1"/>
              </a:solidFill>
            </a:endParaRPr>
          </a:p>
          <a:p>
            <a:endParaRPr lang="es-ES" sz="800" b="1" i="1" dirty="0">
              <a:solidFill>
                <a:srgbClr val="C90039"/>
              </a:solidFill>
            </a:endParaRPr>
          </a:p>
          <a:p>
            <a:r>
              <a:rPr lang="es-ES" sz="800" b="1" i="1" dirty="0">
                <a:solidFill>
                  <a:srgbClr val="C90039"/>
                </a:solidFill>
              </a:rPr>
              <a:t>Más información</a:t>
            </a:r>
            <a:r>
              <a:rPr lang="es-ES" sz="800" dirty="0">
                <a:solidFill>
                  <a:srgbClr val="C90039"/>
                </a:solidFill>
              </a:rPr>
              <a:t>:</a:t>
            </a:r>
          </a:p>
          <a:p>
            <a:r>
              <a:rPr lang="es-ES" sz="800" i="1" dirty="0">
                <a:solidFill>
                  <a:schemeClr val="tx1"/>
                </a:solidFill>
              </a:rPr>
              <a:t>956 64 69 00 </a:t>
            </a:r>
            <a:endParaRPr lang="es-ES_tradnl" sz="800" i="1" dirty="0">
              <a:solidFill>
                <a:schemeClr val="tx1"/>
              </a:solidFill>
            </a:endParaRPr>
          </a:p>
          <a:p>
            <a:r>
              <a:rPr lang="es-ES" sz="800" dirty="0">
                <a:solidFill>
                  <a:schemeClr val="tx1"/>
                </a:solidFill>
              </a:rPr>
              <a:t>djurado@cámaracg.com</a:t>
            </a:r>
          </a:p>
          <a:p>
            <a:r>
              <a:rPr lang="es-ES" sz="800" dirty="0">
                <a:solidFill>
                  <a:schemeClr val="tx1"/>
                </a:solidFill>
              </a:rPr>
              <a:t>www.camaracg.com</a:t>
            </a:r>
            <a:endParaRPr lang="es-ES_tradnl" sz="800" i="1" dirty="0">
              <a:solidFill>
                <a:schemeClr val="tx1"/>
              </a:solidFill>
            </a:endParaRPr>
          </a:p>
          <a:p>
            <a:endParaRPr lang="es-ES" sz="800" dirty="0">
              <a:solidFill>
                <a:srgbClr val="C90039"/>
              </a:solidFill>
            </a:endParaRPr>
          </a:p>
        </p:txBody>
      </p:sp>
      <p:sp>
        <p:nvSpPr>
          <p:cNvPr id="29" name="TextBox 13"/>
          <p:cNvSpPr txBox="1"/>
          <p:nvPr/>
        </p:nvSpPr>
        <p:spPr>
          <a:xfrm>
            <a:off x="7026786" y="1620099"/>
            <a:ext cx="2052000" cy="523210"/>
          </a:xfrm>
          <a:prstGeom prst="rect">
            <a:avLst/>
          </a:prstGeom>
          <a:solidFill>
            <a:schemeClr val="bg2"/>
          </a:solidFill>
        </p:spPr>
        <p:txBody>
          <a:bodyPr wrap="square" lIns="91429" tIns="45715" rIns="91429" bIns="45715" rtlCol="0">
            <a:spAutoFit/>
          </a:bodyPr>
          <a:lstStyle/>
          <a:p>
            <a:pPr algn="ctr"/>
            <a:endParaRPr lang="es-ES_tradnl" sz="2800" dirty="0">
              <a:latin typeface="+mj-lt"/>
              <a:cs typeface="Times New Roman" pitchFamily="18" charset="0"/>
            </a:endParaRPr>
          </a:p>
        </p:txBody>
      </p:sp>
      <p:sp>
        <p:nvSpPr>
          <p:cNvPr id="30" name="TextBox 16"/>
          <p:cNvSpPr txBox="1"/>
          <p:nvPr/>
        </p:nvSpPr>
        <p:spPr>
          <a:xfrm>
            <a:off x="3734647" y="5481207"/>
            <a:ext cx="2277513" cy="307766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s-ES_tradnl" sz="1400" b="1" dirty="0">
                <a:solidFill>
                  <a:srgbClr val="C90039"/>
                </a:solidFill>
                <a:latin typeface="Bodoni MT" pitchFamily="18" charset="0"/>
              </a:rPr>
              <a:t>10 de noviembre de 2022 </a:t>
            </a:r>
            <a:endParaRPr lang="es-ES_tradnl" sz="1400" b="1" dirty="0">
              <a:solidFill>
                <a:srgbClr val="C90039"/>
              </a:solidFill>
              <a:latin typeface="Bodoni MT" pitchFamily="18" charset="0"/>
              <a:cs typeface="Times New Roman" pitchFamily="18" charset="0"/>
            </a:endParaRPr>
          </a:p>
        </p:txBody>
      </p:sp>
      <p:sp>
        <p:nvSpPr>
          <p:cNvPr id="16" name="TextBox 9"/>
          <p:cNvSpPr txBox="1"/>
          <p:nvPr/>
        </p:nvSpPr>
        <p:spPr>
          <a:xfrm>
            <a:off x="3734647" y="2708920"/>
            <a:ext cx="2853577" cy="307766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endParaRPr lang="es-ES_tradnl" sz="1400" dirty="0">
              <a:solidFill>
                <a:srgbClr val="C90039"/>
              </a:solidFill>
              <a:latin typeface="Bodoni MT" pitchFamily="18" charset="0"/>
              <a:cs typeface="Times New Roman" pitchFamily="18" charset="0"/>
            </a:endParaRPr>
          </a:p>
        </p:txBody>
      </p:sp>
      <p:grpSp>
        <p:nvGrpSpPr>
          <p:cNvPr id="31" name="17 Grupo"/>
          <p:cNvGrpSpPr/>
          <p:nvPr/>
        </p:nvGrpSpPr>
        <p:grpSpPr>
          <a:xfrm>
            <a:off x="941867" y="2060848"/>
            <a:ext cx="2376263" cy="513412"/>
            <a:chOff x="476663" y="2117417"/>
            <a:chExt cx="2376263" cy="513412"/>
          </a:xfrm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476663" y="2117417"/>
              <a:ext cx="2376263" cy="297388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ES_tradnl"/>
              </a:defPPr>
              <a:lvl1pPr marL="0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0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5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1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6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1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ES" sz="1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BodoniStd-BoldItalic" charset="0"/>
                  <a:cs typeface="Arial" pitchFamily="34" charset="0"/>
                </a:rPr>
                <a:t>Fondo Europeo de Desarrollo Regional</a:t>
              </a:r>
              <a:endParaRPr kumimoji="0" lang="es-ES" sz="1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759076" y="2357779"/>
              <a:ext cx="1872209" cy="27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ES_tradnl"/>
              </a:defPPr>
              <a:lvl1pPr marL="0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0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5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1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6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1" algn="l" defTabSz="91429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1" u="none" strike="noStrike" cap="none" normalizeH="0" baseline="0" dirty="0">
                  <a:ln>
                    <a:noFill/>
                  </a:ln>
                  <a:effectLst/>
                  <a:latin typeface="BodoniStd-BoldItalic" charset="0"/>
                  <a:cs typeface="Arial" pitchFamily="34" charset="0"/>
                </a:rPr>
                <a:t>Una manera de hacer Europa</a:t>
              </a:r>
              <a:endParaRPr kumimoji="0" lang="es-ES" sz="900" b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91" y="3278351"/>
            <a:ext cx="3050770" cy="2036618"/>
          </a:xfrm>
          <a:prstGeom prst="rect">
            <a:avLst/>
          </a:prstGeom>
        </p:spPr>
      </p:pic>
      <p:grpSp>
        <p:nvGrpSpPr>
          <p:cNvPr id="18" name="Grupo 17"/>
          <p:cNvGrpSpPr/>
          <p:nvPr/>
        </p:nvGrpSpPr>
        <p:grpSpPr>
          <a:xfrm>
            <a:off x="1547664" y="6021288"/>
            <a:ext cx="6438444" cy="822325"/>
            <a:chOff x="1691680" y="6021288"/>
            <a:chExt cx="6438444" cy="822325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499" y="6171360"/>
              <a:ext cx="1499625" cy="442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 descr="Logotipo U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91680" y="6021288"/>
              <a:ext cx="971550" cy="82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09143" y="6088530"/>
              <a:ext cx="2925714" cy="608571"/>
            </a:xfrm>
            <a:prstGeom prst="rect">
              <a:avLst/>
            </a:prstGeom>
          </p:spPr>
        </p:pic>
      </p:grpSp>
      <p:pic>
        <p:nvPicPr>
          <p:cNvPr id="3" name="Imagen 2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F0D82273-A112-890A-9AB5-952008634F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459" y="1358808"/>
            <a:ext cx="19836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126</Words>
  <Application>Microsoft Office PowerPoint</Application>
  <PresentationFormat>Presentación en pantalla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Bodoni MT</vt:lpstr>
      <vt:lpstr>BodoniStd-BoldItalic</vt:lpstr>
      <vt:lpstr>Calibri</vt:lpstr>
      <vt:lpstr>MajritTxRoman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Israel Angulo</dc:creator>
  <cp:lastModifiedBy>Macarena Díaz</cp:lastModifiedBy>
  <cp:revision>51</cp:revision>
  <cp:lastPrinted>2022-10-18T11:13:16Z</cp:lastPrinted>
  <dcterms:created xsi:type="dcterms:W3CDTF">2013-06-12T09:37:28Z</dcterms:created>
  <dcterms:modified xsi:type="dcterms:W3CDTF">2022-10-21T11:06:45Z</dcterms:modified>
</cp:coreProperties>
</file>